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68" r:id="rId5"/>
    <p:sldId id="270" r:id="rId6"/>
    <p:sldId id="258" r:id="rId7"/>
    <p:sldId id="264" r:id="rId8"/>
    <p:sldId id="266" r:id="rId9"/>
    <p:sldId id="259" r:id="rId10"/>
    <p:sldId id="260" r:id="rId11"/>
    <p:sldId id="262" r:id="rId12"/>
    <p:sldId id="261" r:id="rId13"/>
    <p:sldId id="267" r:id="rId14"/>
    <p:sldId id="269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5677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07"/>
  </p:normalViewPr>
  <p:slideViewPr>
    <p:cSldViewPr snapToGrid="0" snapToObjects="1" showGuides="1">
      <p:cViewPr>
        <p:scale>
          <a:sx n="47" d="100"/>
          <a:sy n="47" d="100"/>
        </p:scale>
        <p:origin x="1240" y="976"/>
      </p:cViewPr>
      <p:guideLst>
        <p:guide orient="horz" pos="4133"/>
        <p:guide pos="5677"/>
        <p:guide pos="3840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9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7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1D43E-08C9-884A-B7F8-EAF67F3583EF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C4F63-5EAE-5B41-A63F-AE0930E9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072984" y="88892"/>
            <a:ext cx="8979107" cy="62587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Recurrent Inductive Bias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Can we Transfer it?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733860" y="4703544"/>
            <a:ext cx="875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contents of this presentation is from our paper on ”Transferring Inductive Biases through Knowledge Distillation” which is currently under submission!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Examining the Sources of Recurrent 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86" y="1690688"/>
            <a:ext cx="9810427" cy="47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 smtClean="0">
                <a:latin typeface="+mn-lt"/>
              </a:rPr>
              <a:t>Examining the Sources of </a:t>
            </a:r>
            <a:r>
              <a:rPr lang="en-US" sz="4000" dirty="0" smtClean="0">
                <a:latin typeface="+mn-lt"/>
              </a:rPr>
              <a:t>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2" y="1748195"/>
            <a:ext cx="5310539" cy="4955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04" y="1782501"/>
            <a:ext cx="5274865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Inductive Biases</a:t>
            </a:r>
            <a:endParaRPr lang="en-US" sz="4000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0077" y="1844298"/>
            <a:ext cx="9399562" cy="4650864"/>
            <a:chOff x="465826" y="1027906"/>
            <a:chExt cx="11260348" cy="5571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26" y="1690688"/>
              <a:ext cx="8436634" cy="3814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6558" y="5066762"/>
              <a:ext cx="2995765" cy="153271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58" y="1027906"/>
              <a:ext cx="3839816" cy="741782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</p:pic>
        <p:cxnSp>
          <p:nvCxnSpPr>
            <p:cNvPr id="8" name="Curved Connector 7"/>
            <p:cNvCxnSpPr>
              <a:endCxn id="7" idx="2"/>
            </p:cNvCxnSpPr>
            <p:nvPr/>
          </p:nvCxnSpPr>
          <p:spPr>
            <a:xfrm rot="5400000" flipH="1" flipV="1">
              <a:off x="8858981" y="1813168"/>
              <a:ext cx="990765" cy="903806"/>
            </a:xfrm>
            <a:prstGeom prst="curvedConnector3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endCxn id="6" idx="3"/>
            </p:cNvCxnSpPr>
            <p:nvPr/>
          </p:nvCxnSpPr>
          <p:spPr>
            <a:xfrm rot="5400000">
              <a:off x="4830560" y="4728707"/>
              <a:ext cx="1606178" cy="60265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49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5" y="1690688"/>
            <a:ext cx="7783150" cy="48660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Inductive Biases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5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Distilling the 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76404"/>
            <a:ext cx="1135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  <a:ea typeface="Garamond" charset="0"/>
                <a:cs typeface="Garamond" charset="0"/>
              </a:rPr>
              <a:t>Distilling the Recurrent Inductive Bias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07" y="1844181"/>
            <a:ext cx="6588385" cy="44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3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  <a:ea typeface="Garamond" charset="0"/>
                <a:cs typeface="Garamond" charset="0"/>
              </a:rPr>
              <a:t>Effect of Distillation on the Internal Representations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 b="15105"/>
          <a:stretch/>
        </p:blipFill>
        <p:spPr>
          <a:xfrm>
            <a:off x="2971800" y="1690688"/>
            <a:ext cx="6248400" cy="355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1245" y="5250012"/>
            <a:ext cx="554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Similarity of the models after convergence when they are trained independently or through distillation.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To conclude</a:t>
            </a:r>
            <a:r>
              <a:rPr lang="mr-IN" sz="4000" dirty="0" smtClean="0">
                <a:latin typeface="+mn-lt"/>
              </a:rPr>
              <a:t>…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previous research, we found some evidence that the representations obtained from RNNs is more similar to human brain activity patterns</a:t>
            </a:r>
            <a:r>
              <a:rPr lang="fa-IR" dirty="0" smtClean="0"/>
              <a:t> </a:t>
            </a:r>
            <a:r>
              <a:rPr lang="en-US" dirty="0" smtClean="0"/>
              <a:t>compared to Transformers!</a:t>
            </a:r>
          </a:p>
          <a:p>
            <a:r>
              <a:rPr lang="en-US" dirty="0" smtClean="0"/>
              <a:t>We speculated that this is because of the recurrent inductive bias!</a:t>
            </a:r>
          </a:p>
          <a:p>
            <a:r>
              <a:rPr lang="en-US" dirty="0" smtClean="0"/>
              <a:t>Here, we show that the effect of inductive bias transfers through distillation!</a:t>
            </a:r>
          </a:p>
          <a:p>
            <a:r>
              <a:rPr lang="en-US" dirty="0" smtClean="0"/>
              <a:t>Now, to confirm the cognitively relevancy of the inductive bias of RNN in the previous study, we  can see if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96000" y="1546439"/>
            <a:ext cx="5837695" cy="47768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Inductive Bias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20454" cy="4351338"/>
          </a:xfrm>
        </p:spPr>
        <p:txBody>
          <a:bodyPr>
            <a:normAutofit fontScale="85000" lnSpcReduction="20000"/>
          </a:bodyPr>
          <a:lstStyle/>
          <a:p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All models generalize </a:t>
            </a:r>
          </a:p>
          <a:p>
            <a:pPr lvl="1"/>
            <a:r>
              <a:rPr lang="en-US" sz="2000" dirty="0">
                <a:latin typeface="+mj-lt"/>
              </a:rPr>
              <a:t>The set of assumptions that determine the generalization behavior of a learning algorithm!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Any bias that is not coming from data</a:t>
            </a:r>
          </a:p>
          <a:p>
            <a:pPr lvl="1"/>
            <a:r>
              <a:rPr lang="en-US" sz="2000" dirty="0" smtClean="0">
                <a:latin typeface="+mj-lt"/>
              </a:rPr>
              <a:t>Architectural choices,</a:t>
            </a:r>
          </a:p>
          <a:p>
            <a:pPr lvl="1"/>
            <a:r>
              <a:rPr lang="en-US" sz="2000" dirty="0" smtClean="0">
                <a:latin typeface="+mj-lt"/>
              </a:rPr>
              <a:t>Optimization algorithms,</a:t>
            </a:r>
          </a:p>
          <a:p>
            <a:pPr lvl="1"/>
            <a:r>
              <a:rPr lang="en-US" sz="2000" dirty="0" smtClean="0">
                <a:latin typeface="+mj-lt"/>
              </a:rPr>
              <a:t>Curriculum strategies</a:t>
            </a:r>
          </a:p>
          <a:p>
            <a:pPr lvl="1"/>
            <a:r>
              <a:rPr lang="en-US" sz="2000" dirty="0" smtClean="0">
                <a:latin typeface="+mj-lt"/>
              </a:rPr>
              <a:t>Objective, Regularizations, etc.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Why do we care about inductive biases?</a:t>
            </a:r>
          </a:p>
          <a:p>
            <a:pPr lvl="1"/>
            <a:r>
              <a:rPr lang="en-US" sz="2000" dirty="0" smtClean="0">
                <a:latin typeface="+mj-lt"/>
              </a:rPr>
              <a:t>From the cognitive modelling perspective</a:t>
            </a:r>
          </a:p>
          <a:p>
            <a:pPr lvl="1"/>
            <a:r>
              <a:rPr lang="en-US" sz="2000" dirty="0" smtClean="0">
                <a:latin typeface="+mj-lt"/>
              </a:rPr>
              <a:t>They are essential when data or computation is limited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808"/>
          <a:stretch/>
        </p:blipFill>
        <p:spPr>
          <a:xfrm>
            <a:off x="6090838" y="1670424"/>
            <a:ext cx="5762911" cy="33665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493617" y="5346621"/>
            <a:ext cx="506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blog post for the paper ``Does syntax need to grow on trees? Sources of hierarchical inductive bias in sequence-to-sequence networks’’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096000" y="3186546"/>
            <a:ext cx="5832533" cy="21600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6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 smtClean="0">
                <a:latin typeface="+mn-lt"/>
              </a:rPr>
              <a:t>Transferring Inductive Biases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Realizability</a:t>
            </a:r>
            <a:r>
              <a:rPr lang="en-US" dirty="0" smtClean="0"/>
              <a:t> vs. Learnability</a:t>
            </a:r>
          </a:p>
          <a:p>
            <a:endParaRPr lang="en-US" dirty="0" smtClean="0"/>
          </a:p>
          <a:p>
            <a:r>
              <a:rPr lang="en-US" dirty="0" smtClean="0"/>
              <a:t>We assume that the solutions we are interested in are </a:t>
            </a:r>
            <a:r>
              <a:rPr lang="en-US" dirty="0" err="1" smtClean="0"/>
              <a:t>reaizable</a:t>
            </a:r>
            <a:r>
              <a:rPr lang="en-US" dirty="0" smtClean="0"/>
              <a:t> for all the models that we work with.</a:t>
            </a:r>
          </a:p>
          <a:p>
            <a:endParaRPr lang="en-US" dirty="0" smtClean="0"/>
          </a:p>
          <a:p>
            <a:r>
              <a:rPr lang="en-US" dirty="0" smtClean="0"/>
              <a:t>It is not equally easy to reach the solution with different models</a:t>
            </a:r>
          </a:p>
          <a:p>
            <a:pPr lvl="1"/>
            <a:r>
              <a:rPr lang="en-US" dirty="0" smtClean="0"/>
              <a:t>Some models have a more suitable inductive bias!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Model Capacity is not the problem!</a:t>
            </a:r>
          </a:p>
          <a:p>
            <a:pPr lvl="1"/>
            <a:r>
              <a:rPr lang="en-US" dirty="0" smtClean="0"/>
              <a:t>If compute is not an issue we can apply a brut force method to find the optimum solution!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82" y="1431738"/>
            <a:ext cx="8262835" cy="51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4000" dirty="0">
                <a:latin typeface="+mn-lt"/>
              </a:rPr>
              <a:t>Inductive Bias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87" y="2217565"/>
            <a:ext cx="8799226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Recurrent Inductive Bias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2051" cy="4351338"/>
          </a:xfrm>
        </p:spPr>
        <p:txBody>
          <a:bodyPr/>
          <a:lstStyle/>
          <a:p>
            <a:r>
              <a:rPr lang="en-US" dirty="0"/>
              <a:t>The inductive bias of RNNs is often referred to as the </a:t>
            </a:r>
            <a:r>
              <a:rPr lang="en-US" b="1" dirty="0"/>
              <a:t>recurrent inductive bias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shown that the recurrent inductive biases of RNNs helps them learn the </a:t>
            </a:r>
            <a:r>
              <a:rPr lang="en-US" b="1" dirty="0" smtClean="0"/>
              <a:t>hierarchical (linguistic) structures</a:t>
            </a:r>
            <a:r>
              <a:rPr lang="en-US" dirty="0" smtClean="0"/>
              <a:t> in the inputs.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45" y="2154264"/>
            <a:ext cx="4224555" cy="29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Recurrent Inductive Bias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 task to assess the ability of models to capture hierarchical structures in language:</a:t>
            </a:r>
          </a:p>
          <a:p>
            <a:pPr lvl="1"/>
            <a:r>
              <a:rPr lang="en-US" dirty="0" smtClean="0"/>
              <a:t>Subject-verb agreement task of (</a:t>
            </a:r>
            <a:r>
              <a:rPr lang="en-US" dirty="0" err="1" smtClean="0"/>
              <a:t>Linzen</a:t>
            </a:r>
            <a:r>
              <a:rPr lang="en-US" dirty="0" smtClean="0"/>
              <a:t> et al. 2016)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5" y="3643385"/>
            <a:ext cx="9129010" cy="22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5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 smtClean="0">
                <a:latin typeface="+mn-lt"/>
              </a:rPr>
              <a:t>On the Importance of Recurrent Inductive Bias in Capturing Hierarchical Structure in Language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45" y="1760479"/>
            <a:ext cx="8151109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What is Recurrent Inductive Bias?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The </a:t>
            </a:r>
            <a:r>
              <a:rPr lang="en-US" b="1" dirty="0"/>
              <a:t>sequential processing of the input</a:t>
            </a:r>
            <a:r>
              <a:rPr lang="en-US" dirty="0"/>
              <a:t>: There is an inherent notion of order in the architecture that forces the model to access next tokens in the input one by one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 direct access to the past tokens</a:t>
            </a:r>
            <a:r>
              <a:rPr lang="en-US" dirty="0"/>
              <a:t>: The model has to compress all the information from past tokens in a hidden state/memory, which is accessible when processing the next token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Recursion</a:t>
            </a:r>
            <a:r>
              <a:rPr lang="en-US" dirty="0"/>
              <a:t>: The model recursively applies the same function on the varying input at every time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416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Cambria Math</vt:lpstr>
      <vt:lpstr>Garamond</vt:lpstr>
      <vt:lpstr>Mangal</vt:lpstr>
      <vt:lpstr>Arial</vt:lpstr>
      <vt:lpstr>Office Theme</vt:lpstr>
      <vt:lpstr>Recurrent Inductive Bias</vt:lpstr>
      <vt:lpstr>Inductive Bias</vt:lpstr>
      <vt:lpstr>Transferring Inductive Biases</vt:lpstr>
      <vt:lpstr>Inductive Bias</vt:lpstr>
      <vt:lpstr>Inductive Bias</vt:lpstr>
      <vt:lpstr>Recurrent Inductive Bias</vt:lpstr>
      <vt:lpstr>Recurrent Inductive Bias</vt:lpstr>
      <vt:lpstr>On the Importance of Recurrent Inductive Bias in Capturing Hierarchical Structure in Language</vt:lpstr>
      <vt:lpstr>What is Recurrent Inductive Bias?</vt:lpstr>
      <vt:lpstr>Examining the Sources of Recurrent Inductive Bias</vt:lpstr>
      <vt:lpstr>Examining the Sources of Recurrent Inductive Bias</vt:lpstr>
      <vt:lpstr>Distilling Inductive Biases</vt:lpstr>
      <vt:lpstr>Distilling Inductive Biases</vt:lpstr>
      <vt:lpstr>Distilling the Recurrent Inductive Bias</vt:lpstr>
      <vt:lpstr>Distilling the Recurrent Inductive Bias</vt:lpstr>
      <vt:lpstr>Effect of Distillation on the Internal Representations</vt:lpstr>
      <vt:lpstr>To conclude…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Inductive Bias</dc:title>
  <dc:creator>Microsoft Office User</dc:creator>
  <cp:lastModifiedBy>Microsoft Office User</cp:lastModifiedBy>
  <cp:revision>25</cp:revision>
  <dcterms:created xsi:type="dcterms:W3CDTF">2020-06-01T10:47:34Z</dcterms:created>
  <dcterms:modified xsi:type="dcterms:W3CDTF">2020-06-02T11:03:09Z</dcterms:modified>
</cp:coreProperties>
</file>